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8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1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4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5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8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1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AFD09-A511-4D81-BE9A-64DB17649464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F4F3-D6DE-4EAE-9948-73E0F1883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moocs.southampton.ac.uk/oceans/wp-content/uploads/sites/5/2014/03/antarctic_v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395"/>
            <a:ext cx="12192000" cy="68713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33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0435" y="114385"/>
            <a:ext cx="8556873" cy="111621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500" dirty="0" smtClean="0">
                <a:solidFill>
                  <a:schemeClr val="bg1"/>
                </a:solidFill>
              </a:rPr>
              <a:t>Seafloor </a:t>
            </a:r>
            <a:r>
              <a:rPr lang="en-US" altLang="en-US" sz="3500" dirty="0">
                <a:solidFill>
                  <a:schemeClr val="bg1"/>
                </a:solidFill>
              </a:rPr>
              <a:t>massive sulphide (SMS) deposits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60435" y="1230596"/>
            <a:ext cx="1771426" cy="46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l" eaLnBrk="1" hangingPunct="1"/>
            <a:r>
              <a:rPr lang="en-GB" altLang="en-US" sz="2391" dirty="0">
                <a:solidFill>
                  <a:schemeClr val="bg1"/>
                </a:solidFill>
              </a:rPr>
              <a:t>Iain Stobbs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-682172" y="6549326"/>
            <a:ext cx="8799711" cy="3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GB" altLang="en-US" sz="1406" i="1" dirty="0">
                <a:solidFill>
                  <a:schemeClr val="bg1"/>
                </a:solidFill>
              </a:rPr>
              <a:t>Hydrothermal vent at depth 2.4 km in the Southern Ocean; (c) NERC </a:t>
            </a:r>
            <a:r>
              <a:rPr lang="en-GB" altLang="en-US" sz="1406" i="1" dirty="0" err="1">
                <a:solidFill>
                  <a:schemeClr val="bg1"/>
                </a:solidFill>
              </a:rPr>
              <a:t>ChEsSo</a:t>
            </a:r>
            <a:r>
              <a:rPr lang="en-GB" altLang="en-US" sz="1406" i="1" dirty="0">
                <a:solidFill>
                  <a:schemeClr val="bg1"/>
                </a:solidFill>
              </a:rPr>
              <a:t> Consortium</a:t>
            </a:r>
            <a:endParaRPr lang="en-GB" altLang="en-US" sz="1406" dirty="0">
              <a:solidFill>
                <a:schemeClr val="bg1"/>
              </a:solidFill>
            </a:endParaRP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553" y="2670045"/>
            <a:ext cx="1326801" cy="132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435" y="1690850"/>
            <a:ext cx="3281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PhD Student - SPITFIRE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University of Southampton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&amp; National Oceanography Centre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35" y="5734699"/>
            <a:ext cx="2502459" cy="560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1" y="6416853"/>
            <a:ext cx="4141643" cy="441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72" y="4170558"/>
            <a:ext cx="2953222" cy="641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888" y="4977308"/>
            <a:ext cx="2783330" cy="6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/>
          </p:cNvSpPr>
          <p:nvPr/>
        </p:nvSpPr>
        <p:spPr bwMode="auto">
          <a:xfrm>
            <a:off x="279968" y="4786481"/>
            <a:ext cx="5628462" cy="18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800100" indent="-4572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6858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028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Char char="-"/>
            </a:pPr>
            <a:r>
              <a:rPr lang="en-US" altLang="en-US" sz="2109" dirty="0">
                <a:solidFill>
                  <a:schemeClr val="bg1"/>
                </a:solidFill>
                <a:ea typeface="Gill Sans" charset="0"/>
                <a:cs typeface="Gill Sans" charset="0"/>
              </a:rPr>
              <a:t>Located at or near ocean spreading ridges</a:t>
            </a:r>
          </a:p>
          <a:p>
            <a:pPr eaLnBrk="1" hangingPunct="1">
              <a:spcBef>
                <a:spcPct val="0"/>
              </a:spcBef>
              <a:buSzTx/>
              <a:buFontTx/>
              <a:buChar char="-"/>
            </a:pPr>
            <a:r>
              <a:rPr lang="en-US" altLang="en-US" sz="2109" dirty="0">
                <a:solidFill>
                  <a:schemeClr val="bg1"/>
                </a:solidFill>
                <a:ea typeface="Gill Sans" charset="0"/>
                <a:cs typeface="Gill Sans" charset="0"/>
              </a:rPr>
              <a:t>Over 500 active hydrothermal venting systems discovered</a:t>
            </a:r>
          </a:p>
        </p:txBody>
      </p:sp>
      <p:pic>
        <p:nvPicPr>
          <p:cNvPr id="1537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r="3596"/>
          <a:stretch>
            <a:fillRect/>
          </a:stretch>
        </p:blipFill>
        <p:spPr bwMode="auto">
          <a:xfrm>
            <a:off x="519822" y="858537"/>
            <a:ext cx="5767051" cy="339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490440" y="4447257"/>
            <a:ext cx="466093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GB" altLang="en-US" sz="1406" i="1" dirty="0" smtClean="0">
                <a:solidFill>
                  <a:schemeClr val="bg1"/>
                </a:solidFill>
              </a:rPr>
              <a:t>Global </a:t>
            </a:r>
            <a:r>
              <a:rPr lang="en-GB" altLang="en-US" sz="1406" i="1" dirty="0">
                <a:solidFill>
                  <a:schemeClr val="bg1"/>
                </a:solidFill>
              </a:rPr>
              <a:t>distribution of hydrothermal vents (</a:t>
            </a:r>
            <a:r>
              <a:rPr lang="en-GB" altLang="en-US" sz="1406" i="1" dirty="0" err="1">
                <a:solidFill>
                  <a:schemeClr val="bg1"/>
                </a:solidFill>
              </a:rPr>
              <a:t>Hannington</a:t>
            </a:r>
            <a:r>
              <a:rPr lang="en-GB" altLang="en-US" sz="1406" i="1" dirty="0">
                <a:solidFill>
                  <a:schemeClr val="bg1"/>
                </a:solidFill>
              </a:rPr>
              <a:t> et al. 2011</a:t>
            </a:r>
            <a:r>
              <a:rPr lang="en-GB" altLang="en-US" sz="1406" i="1" dirty="0" smtClean="0">
                <a:solidFill>
                  <a:schemeClr val="bg1"/>
                </a:solidFill>
              </a:rPr>
              <a:t>)</a:t>
            </a:r>
            <a:endParaRPr lang="en-GB" altLang="en-US" sz="1406" i="1" dirty="0">
              <a:solidFill>
                <a:schemeClr val="bg1"/>
              </a:solidFill>
            </a:endParaRPr>
          </a:p>
        </p:txBody>
      </p:sp>
      <p:sp>
        <p:nvSpPr>
          <p:cNvPr id="15370" name="Rectangle 1"/>
          <p:cNvSpPr>
            <a:spLocks/>
          </p:cNvSpPr>
          <p:nvPr/>
        </p:nvSpPr>
        <p:spPr bwMode="auto">
          <a:xfrm>
            <a:off x="1559702" y="155822"/>
            <a:ext cx="9077406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53" dirty="0">
                <a:solidFill>
                  <a:schemeClr val="bg1"/>
                </a:solidFill>
                <a:ea typeface="Gill Sans" charset="0"/>
                <a:cs typeface="Gill Sans" charset="0"/>
              </a:rPr>
              <a:t>Hydrothermal Seafloor Massive </a:t>
            </a:r>
            <a:r>
              <a:rPr lang="en-US" altLang="en-US" sz="2953" dirty="0" err="1">
                <a:solidFill>
                  <a:schemeClr val="bg1"/>
                </a:solidFill>
                <a:ea typeface="Gill Sans" charset="0"/>
                <a:cs typeface="Gill Sans" charset="0"/>
              </a:rPr>
              <a:t>Sulphides</a:t>
            </a:r>
            <a:r>
              <a:rPr lang="en-US" altLang="en-US" sz="2953" dirty="0">
                <a:solidFill>
                  <a:schemeClr val="bg1"/>
                </a:solidFill>
                <a:ea typeface="Gill Sans" charset="0"/>
                <a:cs typeface="Gill Sans" charset="0"/>
              </a:rPr>
              <a:t> (SMS)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028463" y="910727"/>
            <a:ext cx="7582966" cy="4894312"/>
            <a:chOff x="4028463" y="910727"/>
            <a:chExt cx="7582966" cy="4894312"/>
          </a:xfrm>
        </p:grpSpPr>
        <p:grpSp>
          <p:nvGrpSpPr>
            <p:cNvPr id="12" name="Group 11"/>
            <p:cNvGrpSpPr/>
            <p:nvPr/>
          </p:nvGrpSpPr>
          <p:grpSpPr>
            <a:xfrm>
              <a:off x="4028463" y="910727"/>
              <a:ext cx="6583157" cy="2670667"/>
              <a:chOff x="4028463" y="910727"/>
              <a:chExt cx="6583157" cy="2670667"/>
            </a:xfrm>
          </p:grpSpPr>
          <p:sp>
            <p:nvSpPr>
              <p:cNvPr id="15372" name="Oval 6"/>
              <p:cNvSpPr>
                <a:spLocks noChangeArrowheads="1"/>
              </p:cNvSpPr>
              <p:nvPr/>
            </p:nvSpPr>
            <p:spPr bwMode="auto">
              <a:xfrm>
                <a:off x="5151375" y="1843250"/>
                <a:ext cx="473357" cy="411752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9pPr>
              </a:lstStyle>
              <a:p>
                <a:pPr algn="ctr" eaLnBrk="1" hangingPunct="1"/>
                <a:endParaRPr lang="en-GB" altLang="en-US" sz="2953">
                  <a:solidFill>
                    <a:schemeClr val="bg1"/>
                  </a:solidFill>
                </a:endParaRPr>
              </a:p>
            </p:txBody>
          </p:sp>
          <p:sp>
            <p:nvSpPr>
              <p:cNvPr id="15374" name="TextBox 14"/>
              <p:cNvSpPr txBox="1">
                <a:spLocks noChangeArrowheads="1"/>
              </p:cNvSpPr>
              <p:nvPr/>
            </p:nvSpPr>
            <p:spPr bwMode="auto">
              <a:xfrm>
                <a:off x="4028463" y="1433706"/>
                <a:ext cx="1992160" cy="35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9pPr>
              </a:lstStyle>
              <a:p>
                <a:pPr algn="ctr" eaLnBrk="1" hangingPunct="1"/>
                <a:r>
                  <a:rPr lang="en-GB" altLang="en-US" sz="1406" dirty="0">
                    <a:solidFill>
                      <a:schemeClr val="bg1"/>
                    </a:solidFill>
                  </a:rPr>
                  <a:t>TAG mound SMS</a:t>
                </a:r>
              </a:p>
            </p:txBody>
          </p:sp>
          <p:pic>
            <p:nvPicPr>
              <p:cNvPr id="22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4318" y="910727"/>
                <a:ext cx="2437302" cy="267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" name="Straight Connector 2"/>
              <p:cNvCxnSpPr>
                <a:stCxn id="15372" idx="0"/>
              </p:cNvCxnSpPr>
              <p:nvPr/>
            </p:nvCxnSpPr>
            <p:spPr>
              <a:xfrm flipV="1">
                <a:off x="5388054" y="921655"/>
                <a:ext cx="2786263" cy="92159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5372" idx="3"/>
              </p:cNvCxnSpPr>
              <p:nvPr/>
            </p:nvCxnSpPr>
            <p:spPr>
              <a:xfrm>
                <a:off x="5220697" y="2194702"/>
                <a:ext cx="2953620" cy="1367648"/>
              </a:xfrm>
              <a:prstGeom prst="line">
                <a:avLst/>
              </a:prstGeom>
              <a:ln w="254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035733" y="3773714"/>
              <a:ext cx="45756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2100" dirty="0" smtClean="0">
                  <a:solidFill>
                    <a:schemeClr val="bg1"/>
                  </a:solidFill>
                  <a:latin typeface="Gill Sans"/>
                </a:rPr>
                <a:t>Slow spreading Mid-Atlantic ridge</a:t>
              </a:r>
            </a:p>
            <a:p>
              <a:pPr marL="285750" indent="-285750">
                <a:buFontTx/>
                <a:buChar char="-"/>
              </a:pPr>
              <a:r>
                <a:rPr lang="en-GB" sz="2100" dirty="0" smtClean="0">
                  <a:solidFill>
                    <a:schemeClr val="bg1"/>
                  </a:solidFill>
                  <a:latin typeface="Gill Sans"/>
                </a:rPr>
                <a:t>Low sedimentation rate </a:t>
              </a:r>
            </a:p>
            <a:p>
              <a:pPr marL="285750" indent="-285750">
                <a:buFontTx/>
                <a:buChar char="-"/>
              </a:pPr>
              <a:r>
                <a:rPr lang="en-GB" sz="2100" dirty="0" smtClean="0">
                  <a:solidFill>
                    <a:schemeClr val="bg1"/>
                  </a:solidFill>
                  <a:latin typeface="Gill Sans"/>
                </a:rPr>
                <a:t>Multiple proven inactive vents within the TAG hydrothermal field</a:t>
              </a:r>
            </a:p>
            <a:p>
              <a:pPr marL="285750" indent="-285750">
                <a:buFontTx/>
                <a:buChar char="-"/>
              </a:pPr>
              <a:r>
                <a:rPr lang="en-GB" sz="2100" dirty="0" smtClean="0">
                  <a:solidFill>
                    <a:schemeClr val="bg1"/>
                  </a:solidFill>
                  <a:latin typeface="Gill Sans"/>
                </a:rPr>
                <a:t>Comparable to ‘Cyprus type’ VMS deposits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07267" y="1127662"/>
            <a:ext cx="9050858" cy="5456043"/>
            <a:chOff x="2407267" y="1127662"/>
            <a:chExt cx="9050858" cy="5456043"/>
          </a:xfrm>
        </p:grpSpPr>
        <p:grpSp>
          <p:nvGrpSpPr>
            <p:cNvPr id="13" name="Group 12"/>
            <p:cNvGrpSpPr/>
            <p:nvPr/>
          </p:nvGrpSpPr>
          <p:grpSpPr>
            <a:xfrm>
              <a:off x="2407267" y="1127662"/>
              <a:ext cx="8379175" cy="5456043"/>
              <a:chOff x="2407267" y="1127662"/>
              <a:chExt cx="8379175" cy="5456043"/>
            </a:xfrm>
          </p:grpSpPr>
          <p:sp>
            <p:nvSpPr>
              <p:cNvPr id="15373" name="Oval 9"/>
              <p:cNvSpPr>
                <a:spLocks noChangeArrowheads="1"/>
              </p:cNvSpPr>
              <p:nvPr/>
            </p:nvSpPr>
            <p:spPr bwMode="auto">
              <a:xfrm>
                <a:off x="3757082" y="1431497"/>
                <a:ext cx="473357" cy="411752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9pPr>
              </a:lstStyle>
              <a:p>
                <a:pPr algn="ctr" eaLnBrk="1" hangingPunct="1"/>
                <a:endParaRPr lang="en-GB" altLang="en-US" sz="2953">
                  <a:solidFill>
                    <a:schemeClr val="bg1"/>
                  </a:solidFill>
                </a:endParaRPr>
              </a:p>
            </p:txBody>
          </p:sp>
          <p:sp>
            <p:nvSpPr>
              <p:cNvPr id="15375" name="TextBox 18"/>
              <p:cNvSpPr txBox="1">
                <a:spLocks noChangeArrowheads="1"/>
              </p:cNvSpPr>
              <p:nvPr/>
            </p:nvSpPr>
            <p:spPr bwMode="auto">
              <a:xfrm>
                <a:off x="2407267" y="1127662"/>
                <a:ext cx="1992160" cy="308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1pPr>
                <a:lvl2pPr marL="742950" indent="-28575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PingFang SC Regular" charset="0"/>
                    <a:cs typeface="PingFang SC Regular" charset="0"/>
                    <a:sym typeface="Gill Sans" charset="0"/>
                  </a:defRPr>
                </a:lvl9pPr>
              </a:lstStyle>
              <a:p>
                <a:pPr algn="ctr" eaLnBrk="1" hangingPunct="1"/>
                <a:r>
                  <a:rPr lang="en-GB" altLang="en-US" sz="1406" dirty="0">
                    <a:solidFill>
                      <a:schemeClr val="bg1"/>
                    </a:solidFill>
                  </a:rPr>
                  <a:t>Middle </a:t>
                </a:r>
                <a:r>
                  <a:rPr lang="en-GB" altLang="en-US" sz="1406" dirty="0" smtClean="0">
                    <a:solidFill>
                      <a:schemeClr val="bg1"/>
                    </a:solidFill>
                  </a:rPr>
                  <a:t>Valley</a:t>
                </a:r>
                <a:endParaRPr lang="en-GB" altLang="en-US" sz="1406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6796577" y="3877952"/>
                <a:ext cx="3989865" cy="2705753"/>
                <a:chOff x="92174" y="1631015"/>
                <a:chExt cx="6016526" cy="3585215"/>
              </a:xfrm>
            </p:grpSpPr>
            <p:pic>
              <p:nvPicPr>
                <p:cNvPr id="25" name="Picture 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5744"/>
                <a:stretch/>
              </p:blipFill>
              <p:spPr bwMode="auto">
                <a:xfrm>
                  <a:off x="92174" y="1631015"/>
                  <a:ext cx="6016526" cy="3585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ectangle 2"/>
                <p:cNvSpPr>
                  <a:spLocks noChangeArrowheads="1"/>
                </p:cNvSpPr>
                <p:nvPr/>
              </p:nvSpPr>
              <p:spPr bwMode="auto">
                <a:xfrm>
                  <a:off x="196708" y="1702201"/>
                  <a:ext cx="256102" cy="219027"/>
                </a:xfrm>
                <a:prstGeom prst="rect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1pPr>
                  <a:lvl2pPr marL="742950" indent="-285750"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2pPr>
                  <a:lvl3pPr marL="1143000" indent="-228600"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3pPr>
                  <a:lvl4pPr marL="1600200" indent="-228600"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4pPr>
                  <a:lvl5pPr marL="2057400" indent="-228600"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PingFang SC Regular" charset="0"/>
                      <a:cs typeface="PingFang SC Regular" charset="0"/>
                      <a:sym typeface="Gill Sans" charset="0"/>
                    </a:defRPr>
                  </a:lvl9pPr>
                </a:lstStyle>
                <a:p>
                  <a:pPr algn="ctr" eaLnBrk="1" hangingPunct="1"/>
                  <a:endParaRPr lang="en-GB" altLang="en-US"/>
                </a:p>
              </p:txBody>
            </p:sp>
          </p:grpSp>
          <p:cxnSp>
            <p:nvCxnSpPr>
              <p:cNvPr id="30" name="Straight Connector 29"/>
              <p:cNvCxnSpPr>
                <a:stCxn id="15373" idx="3"/>
              </p:cNvCxnSpPr>
              <p:nvPr/>
            </p:nvCxnSpPr>
            <p:spPr>
              <a:xfrm>
                <a:off x="3826404" y="1782949"/>
                <a:ext cx="3003021" cy="4800756"/>
              </a:xfrm>
              <a:prstGeom prst="line">
                <a:avLst/>
              </a:prstGeom>
              <a:ln w="25400" cap="flat">
                <a:solidFill>
                  <a:schemeClr val="bg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75993" y="1506359"/>
                <a:ext cx="2653432" cy="239571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380214" y="1331382"/>
              <a:ext cx="4077911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2100" dirty="0" smtClean="0">
                  <a:solidFill>
                    <a:schemeClr val="bg1"/>
                  </a:solidFill>
                  <a:latin typeface="Gill Sans"/>
                </a:rPr>
                <a:t>Medium spreading rate Juan de Fuca Ridge</a:t>
              </a:r>
              <a:endParaRPr lang="en-GB" sz="2100" dirty="0">
                <a:solidFill>
                  <a:schemeClr val="bg1"/>
                </a:solidFill>
                <a:latin typeface="Gill Sans"/>
              </a:endParaRPr>
            </a:p>
            <a:p>
              <a:pPr marL="285750" indent="-285750">
                <a:buFontTx/>
                <a:buChar char="-"/>
              </a:pPr>
              <a:r>
                <a:rPr lang="en-GB" sz="2100" dirty="0" smtClean="0">
                  <a:solidFill>
                    <a:schemeClr val="bg1"/>
                  </a:solidFill>
                  <a:latin typeface="Gill Sans"/>
                </a:rPr>
                <a:t>Sediment rich system</a:t>
              </a:r>
            </a:p>
            <a:p>
              <a:pPr marL="285750" indent="-285750">
                <a:buFontTx/>
                <a:buChar char="-"/>
              </a:pPr>
              <a:r>
                <a:rPr lang="en-GB" sz="2100" dirty="0" smtClean="0">
                  <a:solidFill>
                    <a:schemeClr val="bg1"/>
                  </a:solidFill>
                  <a:latin typeface="Gill Sans"/>
                </a:rPr>
                <a:t>Comparable to ‘Besshi type’ VMS deposits </a:t>
              </a:r>
              <a:endParaRPr lang="en-GB" sz="2100" dirty="0">
                <a:solidFill>
                  <a:schemeClr val="bg1"/>
                </a:solidFill>
                <a:latin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1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"/>
          <p:cNvSpPr>
            <a:spLocks/>
          </p:cNvSpPr>
          <p:nvPr/>
        </p:nvSpPr>
        <p:spPr bwMode="auto">
          <a:xfrm>
            <a:off x="4131895" y="277317"/>
            <a:ext cx="3908121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53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Comparing </a:t>
            </a:r>
            <a:r>
              <a:rPr lang="en-US" altLang="en-US" sz="2953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analogues</a:t>
            </a:r>
            <a:r>
              <a:rPr lang="en-US" altLang="en-US" sz="2953" dirty="0">
                <a:solidFill>
                  <a:schemeClr val="bg1"/>
                </a:solidFill>
                <a:ea typeface="Gill Sans" charset="0"/>
                <a:cs typeface="Gill Sans" charset="0"/>
              </a:rPr>
              <a:t>?</a:t>
            </a:r>
          </a:p>
        </p:txBody>
      </p:sp>
      <p:pic>
        <p:nvPicPr>
          <p:cNvPr id="21509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948958"/>
            <a:ext cx="1957834" cy="21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74" y="948958"/>
            <a:ext cx="2524869" cy="21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13"/>
          <p:cNvGrpSpPr>
            <a:grpSpLocks/>
          </p:cNvGrpSpPr>
          <p:nvPr/>
        </p:nvGrpSpPr>
        <p:grpSpPr bwMode="auto">
          <a:xfrm>
            <a:off x="1704826" y="3370020"/>
            <a:ext cx="1965647" cy="2261523"/>
            <a:chOff x="92174" y="1631014"/>
            <a:chExt cx="6016526" cy="5579571"/>
          </a:xfrm>
        </p:grpSpPr>
        <p:pic>
          <p:nvPicPr>
            <p:cNvPr id="21518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" y="1631014"/>
              <a:ext cx="6016526" cy="557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92174" y="1669163"/>
              <a:ext cx="309712" cy="32332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PingFang SC Regular" charset="0"/>
                  <a:cs typeface="PingFang SC Regular" charset="0"/>
                  <a:sym typeface="Gill Sans" charset="0"/>
                </a:defRPr>
              </a:lvl9pPr>
            </a:lstStyle>
            <a:p>
              <a:pPr algn="ctr" eaLnBrk="1" hangingPunct="1"/>
              <a:endParaRPr lang="en-GB" altLang="en-US" sz="2953">
                <a:solidFill>
                  <a:schemeClr val="bg1"/>
                </a:solidFill>
              </a:endParaRPr>
            </a:p>
          </p:txBody>
        </p:sp>
      </p:grpSp>
      <p:pic>
        <p:nvPicPr>
          <p:cNvPr id="21512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01" y="3444806"/>
            <a:ext cx="2568402" cy="15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7058173" y="1590601"/>
            <a:ext cx="4885297" cy="106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GB" altLang="en-US" sz="2109" dirty="0">
                <a:solidFill>
                  <a:schemeClr val="bg1"/>
                </a:solidFill>
              </a:rPr>
              <a:t>Similar morphology</a:t>
            </a:r>
          </a:p>
          <a:p>
            <a:pPr eaLnBrk="1" hangingPunct="1">
              <a:buFontTx/>
              <a:buChar char="-"/>
            </a:pPr>
            <a:r>
              <a:rPr lang="en-GB" altLang="en-US" sz="2109" dirty="0">
                <a:solidFill>
                  <a:schemeClr val="bg1"/>
                </a:solidFill>
              </a:rPr>
              <a:t>Similar formation processes</a:t>
            </a:r>
          </a:p>
          <a:p>
            <a:pPr eaLnBrk="1" hangingPunct="1">
              <a:buFontTx/>
              <a:buChar char="-"/>
            </a:pPr>
            <a:r>
              <a:rPr lang="en-GB" altLang="en-US" sz="2109" dirty="0">
                <a:solidFill>
                  <a:schemeClr val="bg1"/>
                </a:solidFill>
              </a:rPr>
              <a:t>Similar geological setting</a:t>
            </a:r>
          </a:p>
        </p:txBody>
      </p:sp>
      <p:sp>
        <p:nvSpPr>
          <p:cNvPr id="21514" name="TextBox 18"/>
          <p:cNvSpPr txBox="1">
            <a:spLocks noChangeArrowheads="1"/>
          </p:cNvSpPr>
          <p:nvPr/>
        </p:nvSpPr>
        <p:spPr bwMode="auto">
          <a:xfrm>
            <a:off x="6726660" y="3698008"/>
            <a:ext cx="4314155" cy="4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hangingPunct="1"/>
            <a:r>
              <a:rPr lang="en-GB" altLang="en-US" sz="2109">
                <a:solidFill>
                  <a:schemeClr val="bg1"/>
                </a:solidFill>
              </a:rPr>
              <a:t>Middle Valley vs “Besshi-type”</a:t>
            </a:r>
          </a:p>
        </p:txBody>
      </p:sp>
      <p:sp>
        <p:nvSpPr>
          <p:cNvPr id="21515" name="TextBox 18"/>
          <p:cNvSpPr txBox="1">
            <a:spLocks noChangeArrowheads="1"/>
          </p:cNvSpPr>
          <p:nvPr/>
        </p:nvSpPr>
        <p:spPr bwMode="auto">
          <a:xfrm>
            <a:off x="6955482" y="941145"/>
            <a:ext cx="2988097" cy="4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hangingPunct="1"/>
            <a:r>
              <a:rPr lang="en-GB" altLang="en-US" sz="2109">
                <a:solidFill>
                  <a:schemeClr val="bg1"/>
                </a:solidFill>
              </a:rPr>
              <a:t>TAG vs “Cyprus type”</a:t>
            </a:r>
          </a:p>
        </p:txBody>
      </p:sp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6981156" y="4078635"/>
            <a:ext cx="4962314" cy="106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GB" altLang="en-US" sz="2109" dirty="0">
                <a:solidFill>
                  <a:schemeClr val="bg1"/>
                </a:solidFill>
              </a:rPr>
              <a:t>Similar geological setting</a:t>
            </a:r>
          </a:p>
          <a:p>
            <a:pPr eaLnBrk="1" hangingPunct="1">
              <a:buFontTx/>
              <a:buChar char="-"/>
            </a:pPr>
            <a:r>
              <a:rPr lang="en-GB" altLang="en-US" sz="2109" dirty="0">
                <a:solidFill>
                  <a:schemeClr val="bg1"/>
                </a:solidFill>
              </a:rPr>
              <a:t>Different morphology</a:t>
            </a:r>
          </a:p>
          <a:p>
            <a:pPr eaLnBrk="1" hangingPunct="1">
              <a:buFontTx/>
              <a:buChar char="-"/>
            </a:pPr>
            <a:endParaRPr lang="en-GB" altLang="en-US" sz="2109" dirty="0">
              <a:solidFill>
                <a:schemeClr val="bg1"/>
              </a:solidFill>
            </a:endParaRPr>
          </a:p>
        </p:txBody>
      </p:sp>
      <p:sp>
        <p:nvSpPr>
          <p:cNvPr id="21517" name="TextBox 9"/>
          <p:cNvSpPr txBox="1">
            <a:spLocks noChangeArrowheads="1"/>
          </p:cNvSpPr>
          <p:nvPr/>
        </p:nvSpPr>
        <p:spPr bwMode="auto">
          <a:xfrm>
            <a:off x="1602694" y="5577372"/>
            <a:ext cx="8657332" cy="130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GB" altLang="en-US" sz="1969" b="1" dirty="0">
                <a:solidFill>
                  <a:schemeClr val="bg1"/>
                </a:solidFill>
              </a:rPr>
              <a:t>However…</a:t>
            </a:r>
          </a:p>
          <a:p>
            <a:pPr eaLnBrk="1" hangingPunct="1"/>
            <a:r>
              <a:rPr lang="en-GB" altLang="en-US" sz="1969" dirty="0">
                <a:solidFill>
                  <a:schemeClr val="bg1"/>
                </a:solidFill>
              </a:rPr>
              <a:t>		Ancient analogues often undergo significant metamorphism, which results in significant deformation and potential remobilisation of minerals</a:t>
            </a:r>
          </a:p>
        </p:txBody>
      </p:sp>
    </p:spTree>
    <p:extLst>
      <p:ext uri="{BB962C8B-B14F-4D97-AF65-F5344CB8AC3E}">
        <p14:creationId xmlns:p14="http://schemas.microsoft.com/office/powerpoint/2010/main" val="14699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2390112" y="277317"/>
            <a:ext cx="7391703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53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My Research Area – TAG hydrothermal field</a:t>
            </a:r>
            <a:endParaRPr lang="en-US" altLang="en-US" sz="2953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r="16455"/>
          <a:stretch/>
        </p:blipFill>
        <p:spPr>
          <a:xfrm>
            <a:off x="697617" y="1577340"/>
            <a:ext cx="4925943" cy="38631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40169" y="24212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481070" y="937260"/>
            <a:ext cx="9290855" cy="5554979"/>
            <a:chOff x="1481070" y="937260"/>
            <a:chExt cx="9290855" cy="555497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640169" y="3052293"/>
              <a:ext cx="4298228" cy="55768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481070" y="937260"/>
              <a:ext cx="9290855" cy="5554979"/>
              <a:chOff x="1481070" y="937260"/>
              <a:chExt cx="9290855" cy="555497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8397" y="937260"/>
                <a:ext cx="3805803" cy="269088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8879" y="3810374"/>
                <a:ext cx="3793046" cy="2681865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481070" y="2421228"/>
                <a:ext cx="1159099" cy="631065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41765" y="3263706"/>
                <a:ext cx="1559897" cy="1294225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2640169" y="957263"/>
                <a:ext cx="4315462" cy="146396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01662" y="4557931"/>
                <a:ext cx="2477217" cy="193430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01662" y="3263706"/>
                <a:ext cx="2934188" cy="6542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02009" y="5510965"/>
            <a:ext cx="536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</a:t>
            </a:r>
            <a:r>
              <a:rPr lang="en-GB" dirty="0" smtClean="0">
                <a:solidFill>
                  <a:schemeClr val="bg1"/>
                </a:solidFill>
              </a:rPr>
              <a:t>- 2 research cruises focusing on the inactive deposits along the TAG segment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-  Obtained high resolution bathymetry (up to 0.5 m resolution), drilled three inactive hydrothermal mounds</a:t>
            </a:r>
            <a:endParaRPr lang="en-GB" dirty="0"/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8" y="78777"/>
            <a:ext cx="1326801" cy="132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76956" y="2981518"/>
            <a:ext cx="101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Shinkai Mound</a:t>
            </a:r>
            <a:endParaRPr lang="en-GB" sz="1500" dirty="0"/>
          </a:p>
        </p:txBody>
      </p:sp>
      <p:sp>
        <p:nvSpPr>
          <p:cNvPr id="39" name="TextBox 38"/>
          <p:cNvSpPr txBox="1"/>
          <p:nvPr/>
        </p:nvSpPr>
        <p:spPr>
          <a:xfrm>
            <a:off x="2148172" y="3973873"/>
            <a:ext cx="101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Southern Mound</a:t>
            </a:r>
            <a:endParaRPr lang="en-GB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3468405" y="1984497"/>
            <a:ext cx="101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Double Mound</a:t>
            </a:r>
            <a:endParaRPr lang="en-GB" sz="1500" dirty="0"/>
          </a:p>
        </p:txBody>
      </p:sp>
      <p:cxnSp>
        <p:nvCxnSpPr>
          <p:cNvPr id="32" name="Straight Arrow Connector 31"/>
          <p:cNvCxnSpPr>
            <a:stCxn id="29" idx="0"/>
          </p:cNvCxnSpPr>
          <p:nvPr/>
        </p:nvCxnSpPr>
        <p:spPr>
          <a:xfrm flipH="1" flipV="1">
            <a:off x="2142716" y="2878428"/>
            <a:ext cx="40448" cy="103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0" idx="2"/>
          </p:cNvCxnSpPr>
          <p:nvPr/>
        </p:nvCxnSpPr>
        <p:spPr>
          <a:xfrm>
            <a:off x="3974613" y="2538495"/>
            <a:ext cx="0" cy="14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44810" y="3903372"/>
            <a:ext cx="442146" cy="97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446" y="189649"/>
            <a:ext cx="5629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bg1"/>
                </a:solidFill>
                <a:latin typeface="Gill Sans"/>
              </a:rPr>
              <a:t>PhD Topic – A preserving cap? </a:t>
            </a:r>
            <a:endParaRPr lang="en-GB" sz="3000" dirty="0">
              <a:solidFill>
                <a:schemeClr val="bg1"/>
              </a:solidFill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42" r="-824" b="49788"/>
          <a:stretch/>
        </p:blipFill>
        <p:spPr>
          <a:xfrm>
            <a:off x="155133" y="908186"/>
            <a:ext cx="8265256" cy="236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t="32036" r="23890" b="23149"/>
          <a:stretch/>
        </p:blipFill>
        <p:spPr>
          <a:xfrm rot="16200000">
            <a:off x="2172157" y="4220116"/>
            <a:ext cx="2618685" cy="1612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16482" r="4148" b="6667"/>
          <a:stretch/>
        </p:blipFill>
        <p:spPr>
          <a:xfrm rot="16200000">
            <a:off x="48001" y="4199321"/>
            <a:ext cx="2618684" cy="1654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 t="24259" r="30720" b="37408"/>
          <a:stretch/>
        </p:blipFill>
        <p:spPr>
          <a:xfrm>
            <a:off x="4909754" y="3717036"/>
            <a:ext cx="3276601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31285" y="1670321"/>
            <a:ext cx="33940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Gill Sans"/>
              </a:rPr>
              <a:t>Recovered of Jasper at three different inactive vent deposits</a:t>
            </a:r>
          </a:p>
          <a:p>
            <a:endParaRPr lang="en-GB" sz="2000" dirty="0" smtClean="0">
              <a:solidFill>
                <a:schemeClr val="bg1"/>
              </a:solidFill>
              <a:latin typeface="Gill Sans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Gill Sans"/>
              </a:rPr>
              <a:t>Variability of the sulphide and overlying jasper/Fe Ox interface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1"/>
              </a:solidFill>
              <a:latin typeface="Gill Sans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Gill Sans"/>
              </a:rPr>
              <a:t>Focusing on the relationship between the sulphides and overlying jasper/Fe oxides</a:t>
            </a:r>
          </a:p>
          <a:p>
            <a:endParaRPr lang="en-GB" sz="200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495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226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PingFang SC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ijs1g15</dc:creator>
  <cp:lastModifiedBy>ijs1g15</cp:lastModifiedBy>
  <cp:revision>18</cp:revision>
  <dcterms:created xsi:type="dcterms:W3CDTF">2016-09-05T08:48:38Z</dcterms:created>
  <dcterms:modified xsi:type="dcterms:W3CDTF">2016-09-07T11:57:08Z</dcterms:modified>
</cp:coreProperties>
</file>